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06F-94CA-4F96-B107-2D47364A6918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5E01-33E0-44DE-ADC1-C0E875D90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14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06F-94CA-4F96-B107-2D47364A6918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5E01-33E0-44DE-ADC1-C0E875D90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9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06F-94CA-4F96-B107-2D47364A6918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5E01-33E0-44DE-ADC1-C0E875D90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29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06F-94CA-4F96-B107-2D47364A6918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5E01-33E0-44DE-ADC1-C0E875D90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2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06F-94CA-4F96-B107-2D47364A6918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5E01-33E0-44DE-ADC1-C0E875D90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11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06F-94CA-4F96-B107-2D47364A6918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5E01-33E0-44DE-ADC1-C0E875D90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04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06F-94CA-4F96-B107-2D47364A6918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5E01-33E0-44DE-ADC1-C0E875D90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4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06F-94CA-4F96-B107-2D47364A6918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5E01-33E0-44DE-ADC1-C0E875D90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51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06F-94CA-4F96-B107-2D47364A6918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5E01-33E0-44DE-ADC1-C0E875D90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17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06F-94CA-4F96-B107-2D47364A6918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5E01-33E0-44DE-ADC1-C0E875D90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46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06F-94CA-4F96-B107-2D47364A6918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5E01-33E0-44DE-ADC1-C0E875D90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6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8006F-94CA-4F96-B107-2D47364A6918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95E01-33E0-44DE-ADC1-C0E875D90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23"/>
            <a:ext cx="12192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41224" y="0"/>
            <a:ext cx="5190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TRÌNH KĨ THUẬT 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EDP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A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431502" y="5027340"/>
            <a:ext cx="4071849" cy="200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48764" y="1841836"/>
            <a:ext cx="2408084" cy="2293436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TRÌNH </a:t>
            </a:r>
          </a:p>
          <a:p>
            <a:pPr algn="ctr"/>
            <a:r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 </a:t>
            </a:r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 </a:t>
            </a:r>
          </a:p>
          <a:p>
            <a:pPr algn="ctr"/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EDP</a:t>
            </a:r>
          </a:p>
        </p:txBody>
      </p:sp>
      <p:sp>
        <p:nvSpPr>
          <p:cNvPr id="3" name="Rectangle 2"/>
          <p:cNvSpPr/>
          <p:nvPr/>
        </p:nvSpPr>
        <p:spPr>
          <a:xfrm>
            <a:off x="4277702" y="1718533"/>
            <a:ext cx="4428162" cy="7835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chu trình làm việc của trẻ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77702" y="2849216"/>
            <a:ext cx="4428162" cy="7835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 dụng cho các hoạt động chế tạo ra sản phẩm trong giờ học và ngoài giờ học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277702" y="3979899"/>
            <a:ext cx="4976887" cy="7835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trẻ cách giải quyết khoa học và có kế hoạch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055825" y="1996537"/>
            <a:ext cx="922900" cy="25956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3105612" y="4112096"/>
            <a:ext cx="922900" cy="25956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3043451" y="3111195"/>
            <a:ext cx="922900" cy="25956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3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4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471599"/>
            <a:ext cx="4572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thực hiện chu trình này ta làm ntn?</a:t>
            </a:r>
            <a:endParaRPr lang="en-US" b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23"/>
            <a:ext cx="12192000" cy="6858000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2848246" y="3079315"/>
            <a:ext cx="1228299" cy="119286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Hỏi</a:t>
            </a:r>
            <a:r>
              <a:rPr lang="en-US" b="1" smtClean="0">
                <a:solidFill>
                  <a:srgbClr val="FF0000"/>
                </a:solidFill>
              </a:rPr>
              <a:t> 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619552" y="972298"/>
            <a:ext cx="1786775" cy="119286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Tưởng tượng</a:t>
            </a:r>
            <a:endParaRPr 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755021" y="935161"/>
            <a:ext cx="1570113" cy="119286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Lên kế hoạch</a:t>
            </a:r>
            <a:endParaRPr 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8755443" y="3288915"/>
            <a:ext cx="1228299" cy="119286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Thực hiện</a:t>
            </a:r>
            <a:endParaRPr 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505470" y="4580346"/>
            <a:ext cx="1863702" cy="119286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Cải tiến</a:t>
            </a:r>
            <a:endParaRPr 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05" y="712431"/>
            <a:ext cx="1574952" cy="15683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126" y="3041944"/>
            <a:ext cx="1735073" cy="14398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957" y="5289348"/>
            <a:ext cx="2095451" cy="14987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484" y="859473"/>
            <a:ext cx="1696219" cy="12834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15" y="3518591"/>
            <a:ext cx="1905000" cy="1608026"/>
          </a:xfrm>
          <a:prstGeom prst="rect">
            <a:avLst/>
          </a:prstGeom>
        </p:spPr>
      </p:pic>
      <p:sp>
        <p:nvSpPr>
          <p:cNvPr id="266" name="Circular Arrow 265"/>
          <p:cNvSpPr/>
          <p:nvPr/>
        </p:nvSpPr>
        <p:spPr>
          <a:xfrm rot="21160256">
            <a:off x="5429670" y="1285879"/>
            <a:ext cx="1225944" cy="74809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113156"/>
              <a:gd name="adj5" fmla="val 12500"/>
            </a:avLst>
          </a:prstGeom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7" name="Circular Arrow 266"/>
          <p:cNvSpPr/>
          <p:nvPr/>
        </p:nvSpPr>
        <p:spPr>
          <a:xfrm rot="3071161">
            <a:off x="8356831" y="2442427"/>
            <a:ext cx="1209512" cy="74809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113156"/>
              <a:gd name="adj5" fmla="val 12500"/>
            </a:avLst>
          </a:prstGeom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8" name="Circular Arrow 267"/>
          <p:cNvSpPr/>
          <p:nvPr/>
        </p:nvSpPr>
        <p:spPr>
          <a:xfrm rot="9065330">
            <a:off x="7452373" y="4606100"/>
            <a:ext cx="1566785" cy="74809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113156"/>
              <a:gd name="adj5" fmla="val 12500"/>
            </a:avLst>
          </a:prstGeom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9" name="Circular Arrow 268"/>
          <p:cNvSpPr/>
          <p:nvPr/>
        </p:nvSpPr>
        <p:spPr>
          <a:xfrm rot="17086349">
            <a:off x="3557505" y="2393525"/>
            <a:ext cx="936531" cy="688681"/>
          </a:xfrm>
          <a:prstGeom prst="circularArrow">
            <a:avLst>
              <a:gd name="adj1" fmla="val 12500"/>
              <a:gd name="adj2" fmla="val 461681"/>
              <a:gd name="adj3" fmla="val 20457681"/>
              <a:gd name="adj4" fmla="val 12354826"/>
              <a:gd name="adj5" fmla="val 12448"/>
            </a:avLst>
          </a:prstGeom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0" name="Circular Arrow 269"/>
          <p:cNvSpPr/>
          <p:nvPr/>
        </p:nvSpPr>
        <p:spPr>
          <a:xfrm rot="12644894">
            <a:off x="3988884" y="4377471"/>
            <a:ext cx="1223885" cy="74809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113156"/>
              <a:gd name="adj5" fmla="val 12500"/>
            </a:avLst>
          </a:prstGeom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41224" y="0"/>
            <a:ext cx="5190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TRÌNH KĨ THUẬT 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EDP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20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23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0501" y="1656265"/>
            <a:ext cx="1569494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Hỏi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48418" y="1828544"/>
            <a:ext cx="7328848" cy="150150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Vấn đề, nhiệm vụ cần giải quyết là gì?</a:t>
            </a:r>
          </a:p>
          <a:p>
            <a:pPr marL="285750" indent="-285750">
              <a:buFontTx/>
              <a:buChar char="-"/>
            </a:pPr>
            <a:r>
              <a:rPr lang="en-US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tiêu chí cần đạt được ở đây là gì?</a:t>
            </a:r>
          </a:p>
          <a:p>
            <a:r>
              <a:rPr lang="en-US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Lưu ý: GV chủ động tạo tình huống, tận dụng tình huống có sẵn  hoặc kể chuyện từ đó phát sinh câu hỏi về nhiệm vụ cần giải quyết</a:t>
            </a:r>
            <a:endParaRPr lang="en-US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169995" y="3497196"/>
            <a:ext cx="9689909" cy="2985491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với nội dung làm khung ảnh.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 tình huống lớp có nhiều ảnh nhưng chưa có khung ảnh để cho vào cho đẹp thì chúng ta cần làm gì?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Vấn đề, nv cần giải quyết: Chúng ta có thể hỏi</a:t>
            </a:r>
          </a:p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con biết gì về khung ảnh? + Khung ảnh có hình dạng gì?</a:t>
            </a:r>
          </a:p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Có những phần nào?</a:t>
            </a:r>
          </a:p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Khung ảnh dùng để làm gì?  Những nguyên liệu nào có thể tạo thành  khung ảnh?</a:t>
            </a:r>
          </a:p>
          <a:p>
            <a:r>
              <a:rPr lang="en-US" smtClean="0">
                <a:solidFill>
                  <a:schemeClr val="tx1"/>
                </a:solidFill>
              </a:rPr>
              <a:t>- </a:t>
            </a:r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trẻ quan sát lại vật thật, hoặc video để tri giác lại </a:t>
            </a:r>
          </a:p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Cho trẻ quan sát- Trò chuyện NVL để làm ( ở đây sẽ là những NVL tho, hoặc cô đã chế tạo 1 phần)</a:t>
            </a:r>
          </a:p>
          <a:p>
            <a:r>
              <a:rPr lang="en-US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Yêu cầu chiếc khung ảnh tạo ra cho được ảnh vào, không bị đổ khi để đứng, trăng trí đẹp</a:t>
            </a:r>
            <a:endParaRPr lang="en-US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8389" y="-38807"/>
            <a:ext cx="5190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TRÌNH KĨ THUẬT 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EDP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43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23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0501" y="1656265"/>
            <a:ext cx="1569494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Tưởng tượng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22125" y="1828545"/>
            <a:ext cx="4585647" cy="137867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Suy nghĩ, đề xuất các ý tưởng( ta có thể đặt câu hỏi về ý tưởng của trẻ định làm: Trông nó như thế nào, dạng hình gì….) </a:t>
            </a:r>
          </a:p>
          <a:p>
            <a:r>
              <a:rPr lang="en-US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Chọn phương án tối ưu</a:t>
            </a:r>
          </a:p>
          <a:p>
            <a:r>
              <a:rPr lang="en-US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Hình dung trong đầu sản phẩm sẽ tạo ra.</a:t>
            </a:r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69995" y="3497196"/>
            <a:ext cx="9689909" cy="239863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với nội dung làm khung ảnh. </a:t>
            </a:r>
          </a:p>
          <a:p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Hôm trước </a:t>
            </a:r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giờ học trước( HĐNT, HĐC..) chúng 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đã tìm hiểu về </a:t>
            </a:r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 ảnh, chân đế và 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vật liệu có thể dùng để </a:t>
            </a:r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khung ảnh.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Khung ảnh 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con định làm </a:t>
            </a:r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 như 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nào? </a:t>
            </a:r>
          </a:p>
          <a:p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Có những </a:t>
            </a:r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nào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Con trang trí như thế nào? </a:t>
            </a:r>
          </a:p>
          <a:p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Con dùng những nguyên liệu gì? 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68389" y="-38807"/>
            <a:ext cx="5190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TRÌNH KĨ THUẬT 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EDP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91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23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070" y="702662"/>
            <a:ext cx="2197289" cy="120032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3: Lập kế hoạch( Trẻ về các nhóm nhỏ, lấy bản thiết kế, phấn/bút)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61313" y="1009933"/>
            <a:ext cx="9103057" cy="270225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Sơ đồ hóa ý tưởng: vẽ bản thiết kế ( </a:t>
            </a:r>
            <a:r>
              <a:rPr lang="en-US" i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này lúc đầu có sự hỗ trợ của cô,  </a:t>
            </a:r>
            <a:r>
              <a:rPr lang="en-US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 thảo luận đưa ra ý tưởng chung để vẽ- lúc này 1 bạn đại diện nhóm vẽ- có ghi tên nhóm; thể hiện đầy đủ các thông số kĩ thuật: toán….bằng kí hiệu riêng của trẻ). Lưu ý với từng độ tuổi: 3t thì GV, hoặc GV kết hợp với phụ huynh chuẩn bị 1 số bản thiết kế để trẻ thảo luận và lựa chọn 1 bản.</a:t>
            </a:r>
          </a:p>
          <a:p>
            <a:r>
              <a:rPr lang="en-US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Lựa chọn NVL: Chuẩn bị nhiều NVL phù hợp để trẻ dễ lựa chọn( Có thể là NVL thô, NVL đã chế tạo 1 phần tùy theo khả năng của trẻ và ý định của giáo viên) </a:t>
            </a:r>
          </a:p>
          <a:p>
            <a:pPr marL="285750" indent="-285750">
              <a:buFontTx/>
              <a:buChar char="-"/>
            </a:pPr>
            <a:r>
              <a:rPr lang="en-US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 cách thức chế tạo sản phẩm: Thảo luận cách làm( </a:t>
            </a:r>
            <a:r>
              <a:rPr lang="en-US" i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 có thể làm mẫu các bước chế tạo sp, HD bằng lời hoặc bằng sơ đồ, trẻ tự thảo luận với nhau- với Gv- với Ph</a:t>
            </a:r>
            <a:r>
              <a:rPr lang="en-US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, chọn NVL, phân công nhiệm vụ cho thành viên trong nhóm</a:t>
            </a:r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97040" y="3829206"/>
            <a:ext cx="9990158" cy="247606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với nội dung làm khung ảnh. </a:t>
            </a:r>
          </a:p>
          <a:p>
            <a:r>
              <a:rPr lang="en-US" smtClean="0"/>
              <a:t> 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gắn kết các nguyện liệu tạo thành </a:t>
            </a:r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 ảnh chúng 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làm như thế nào?</a:t>
            </a:r>
          </a:p>
          <a:p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chia về các nhóm.</a:t>
            </a:r>
          </a:p>
          <a:p>
            <a:pPr lvl="0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về nhóm ( nhóm trưởng đi lấy bảng ghi thiết kế) cùng nhau trao đổi, thảo luận lên thiết kế (trẻ vẽ, </a:t>
            </a:r>
            <a:r>
              <a:rPr lang="en-US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 màu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….). </a:t>
            </a:r>
          </a:p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lấy rổ đồ dùng về </a:t>
            </a:r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</a:p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Dự kiến các bước thực hiện: Trẻ tự thảo luận cùng nhau thống nhất lựa chọn NVL nhóm định làm-  các bước thực hiện và phân công công việc sau đó lựa chọn các nguyên liệu theo bản thiết kế của mình.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68389" y="-38807"/>
            <a:ext cx="5190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TRÌNH KĨ THUẬT 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EDP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41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23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0501" y="1656265"/>
            <a:ext cx="1569494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4: Thực hiện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89110" y="1405719"/>
            <a:ext cx="8229600" cy="18015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Chế tạo sản phẩm: GV bao quát nhắc nhở trẻ hợp tác nhóm hoặc hỗ trợ nếu trẻ cần</a:t>
            </a:r>
          </a:p>
          <a:p>
            <a:r>
              <a:rPr lang="en-US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Điều chỉnh thiết kế ban đầu để sản phẩm tốt hơn, phù hợp với các tiêu chí</a:t>
            </a:r>
          </a:p>
          <a:p>
            <a:r>
              <a:rPr lang="en-US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Thử nghiệm: Gv nhắc nhở trẻ thử nghiệm để điều chỉnh cho phù hợp</a:t>
            </a:r>
          </a:p>
          <a:p>
            <a:r>
              <a:rPr lang="en-US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Chia sẻ kết quả: tên, NVL, thông số kĩ thuật, cách trang trí, so sánh sản phẩm với bản thiết kế dựa trên tiêu chí.( GV có thể chuẩn bị cho trẻ 1 số câu hỏi gợi ý. Gợi ý cho trẻ đặt câu hỏi cho sản phẩm của nhóm bạn, để trẻ phản biện lại hợp lý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09766" y="3807725"/>
            <a:ext cx="11036490" cy="257942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với nội dung làm khung ảnh. </a:t>
            </a:r>
          </a:p>
          <a:p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cùng nhau chế tạo sản phẩm </a:t>
            </a:r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Cô 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sát, bao quát hỗ trợ khi cần thiết</a:t>
            </a:r>
          </a:p>
          <a:p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Trong quá trình trẻ thực hiện, giáo viên nhắc trẻ có thử nghiệm, điều chỉnh cho phù hợp tiêu chí.</a:t>
            </a:r>
          </a:p>
          <a:p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Sau khi các nhóm đã làm </a:t>
            </a:r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khung ảnh, 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sản </a:t>
            </a:r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phẩm:  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nhóm chia sẻ về tên sản </a:t>
            </a:r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phẩm, cô có thể gợi ý câu hỏi: (Sẩn 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 của con là </a:t>
            </a:r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gì? Nhóm 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dùng những nguyên liệu gì để tạo ra </a:t>
            </a:r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 ảnh? 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làm như thế nào để tạo được </a:t>
            </a:r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 ảnh? Con 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trí như thế </a:t>
            </a:r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nào? Được 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như thế nào? </a:t>
            </a:r>
          </a:p>
          <a:p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Nhóm con đã làm đúng theo như bản thiết kế chưa? Có bạn nào muốn đặt câu hỏi cho nhóm của bạn không? </a:t>
            </a:r>
          </a:p>
          <a:p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thử nghiệm trống bằng </a:t>
            </a:r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cho ảnh vào, dung quạt nhỏ đẩy xem có đổ không.... Để biết được đã đạt tiêu chí đề ra chưa.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68389" y="-38807"/>
            <a:ext cx="5190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TRÌNH KĨ THUẬT 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EDP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03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23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053" y="1580022"/>
            <a:ext cx="2265531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5: Cải tiến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44203" y="1596112"/>
            <a:ext cx="4844955" cy="7064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Chia sẻ về phương án cải tiến nếu được làm lại</a:t>
            </a:r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66032" y="3289166"/>
            <a:ext cx="7192368" cy="1825431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với nội dung làm khung ảnh. </a:t>
            </a:r>
          </a:p>
          <a:p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Sản phẩm của nhóm con có đạt được các tiêu chí chưa.</a:t>
            </a:r>
          </a:p>
          <a:p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có muốn thay đổi điều gì không? Nếu được làm lại con sẽ làm như thế nào?</a:t>
            </a:r>
          </a:p>
          <a:p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Cô chốt lại: Buổi học sau chúng ta sẽ cải tiến </a:t>
            </a:r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 ảnh theo 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tưởng và mong muốn của các con nhé.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68389" y="-38807"/>
            <a:ext cx="5190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TRÌNH KĨ THUẬT 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EDP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40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50" y="0"/>
            <a:ext cx="857250" cy="2505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60" y="0"/>
            <a:ext cx="857250" cy="2505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58" y="1252537"/>
            <a:ext cx="857250" cy="2505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90" y="3411"/>
            <a:ext cx="10558817" cy="2149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69773" y="2505074"/>
            <a:ext cx="7142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.Vn3DH" panose="020B7200000000000000" pitchFamily="34" charset="0"/>
                <a:cs typeface="Times New Roman" panose="02020603050405020304" pitchFamily="18" charset="0"/>
              </a:rPr>
              <a:t>CHÂN THÀNH CẢM ƠN</a:t>
            </a:r>
            <a:endParaRPr lang="en-US" sz="4000" b="1">
              <a:solidFill>
                <a:srgbClr val="002060"/>
              </a:solidFill>
              <a:latin typeface=".Vn3DH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07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1201</Words>
  <Application>Microsoft Office PowerPoint</Application>
  <PresentationFormat>Custom</PresentationFormat>
  <Paragraphs>76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STD_HIEN</dc:creator>
  <cp:lastModifiedBy>Admin</cp:lastModifiedBy>
  <cp:revision>40</cp:revision>
  <dcterms:created xsi:type="dcterms:W3CDTF">2023-02-28T02:05:23Z</dcterms:created>
  <dcterms:modified xsi:type="dcterms:W3CDTF">2023-03-21T08:04:30Z</dcterms:modified>
</cp:coreProperties>
</file>